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  <p:sldMasterId id="2147483699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aleway SemiBold"/>
      <p:regular r:id="rId24"/>
      <p:bold r:id="rId25"/>
      <p:italic r:id="rId26"/>
      <p:boldItalic r:id="rId27"/>
    </p:embeddedFont>
    <p:embeddedFont>
      <p:font typeface="Economica"/>
      <p:regular r:id="rId28"/>
      <p:bold r:id="rId29"/>
      <p:italic r:id="rId30"/>
      <p:boldItalic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  <p:embeddedFont>
      <p:font typeface="Lora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42" Type="http://schemas.openxmlformats.org/officeDocument/2006/relationships/font" Target="fonts/Lora-regular.fntdata"/><Relationship Id="rId41" Type="http://schemas.openxmlformats.org/officeDocument/2006/relationships/font" Target="fonts/MavenPro-bold.fntdata"/><Relationship Id="rId44" Type="http://schemas.openxmlformats.org/officeDocument/2006/relationships/font" Target="fonts/Lora-italic.fntdata"/><Relationship Id="rId43" Type="http://schemas.openxmlformats.org/officeDocument/2006/relationships/font" Target="fonts/Lora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Lora-bold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33" Type="http://schemas.openxmlformats.org/officeDocument/2006/relationships/font" Target="fonts/Nunito-bold.fntdata"/><Relationship Id="rId32" Type="http://schemas.openxmlformats.org/officeDocument/2006/relationships/font" Target="fonts/Nunito-regular.fntdata"/><Relationship Id="rId35" Type="http://schemas.openxmlformats.org/officeDocument/2006/relationships/font" Target="fonts/Nunito-boldItalic.fntdata"/><Relationship Id="rId34" Type="http://schemas.openxmlformats.org/officeDocument/2006/relationships/font" Target="fonts/Nunito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alewaySemiBold-regular.fntdata"/><Relationship Id="rId23" Type="http://schemas.openxmlformats.org/officeDocument/2006/relationships/font" Target="fonts/Raleway-boldItalic.fntdata"/><Relationship Id="rId26" Type="http://schemas.openxmlformats.org/officeDocument/2006/relationships/font" Target="fonts/RalewaySemiBold-italic.fntdata"/><Relationship Id="rId25" Type="http://schemas.openxmlformats.org/officeDocument/2006/relationships/font" Target="fonts/RalewaySemiBold-bold.fntdata"/><Relationship Id="rId28" Type="http://schemas.openxmlformats.org/officeDocument/2006/relationships/font" Target="fonts/Economica-regular.fntdata"/><Relationship Id="rId27" Type="http://schemas.openxmlformats.org/officeDocument/2006/relationships/font" Target="fonts/RalewaySemiBold-boldItalic.fntdata"/><Relationship Id="rId29" Type="http://schemas.openxmlformats.org/officeDocument/2006/relationships/font" Target="fonts/Economica-bold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ad8115ff3_1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ad8115ff3_1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6b347498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d6b347498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6b347498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6b347498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ad8115ff3_1_1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7ad8115ff3_1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© Co</a:t>
            </a:r>
            <a:r>
              <a:rPr lang="en" sz="1200">
                <a:solidFill>
                  <a:srgbClr val="000000"/>
                </a:solidFill>
              </a:rPr>
              <a:t>pyright Showeet.com</a:t>
            </a:r>
            <a:endParaRPr/>
          </a:p>
        </p:txBody>
      </p:sp>
      <p:sp>
        <p:nvSpPr>
          <p:cNvPr id="511" name="Google Shape;511;g7ad8115ff3_1_1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6c3ec8ac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d6c3ec8ac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6c3ec8ac4_1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6c3ec8ac4_1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6b347498e_1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6b347498e_1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6b347498e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6b347498e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d6c3ec8ac4_9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d6c3ec8ac4_9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-50"/>
            <a:ext cx="6715500" cy="5143500"/>
          </a:xfrm>
          <a:prstGeom prst="rect">
            <a:avLst/>
          </a:prstGeom>
          <a:solidFill>
            <a:srgbClr val="1A7A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type="title"/>
          </p:nvPr>
        </p:nvSpPr>
        <p:spPr>
          <a:xfrm>
            <a:off x="521000" y="12732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97" name="Google Shape;97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0" name="Google Shape;110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1" name="Google Shape;121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9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36" name="Google Shape;136;p19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37" name="Google Shape;137;p19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19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40" name="Google Shape;140;p19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19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44" name="Google Shape;144;p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9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" name="Google Shape;154;p1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55" name="Google Shape;155;p19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" name="Google Shape;157;p19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58" name="Google Shape;158;p19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" name="Google Shape;161;p19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" name="Google Shape;162;p19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63" name="Google Shape;163;p1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" name="Google Shape;165;p19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9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76" name="Google Shape;176;p20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77" name="Google Shape;177;p20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20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80" name="Google Shape;180;p20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20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84" name="Google Shape;184;p20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8" name="Google Shape;188;p20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89" name="Google Shape;189;p20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90" name="Google Shape;190;p20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0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20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97" name="Google Shape;197;p20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20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02" name="Google Shape;202;p20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0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0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7" name="Google Shape;207;p2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11" name="Google Shape;211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18" name="Google Shape;218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26" name="Google Shape;226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2" name="Google Shape;232;p2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4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5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239" name="Google Shape;239;p25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240" name="Google Shape;240;p2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5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244" name="Google Shape;244;p25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5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5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25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48" name="Google Shape;248;p25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5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4" name="Google Shape;254;p2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6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26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" name="Google Shape;258;p26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9" name="Google Shape;259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7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2" name="Google Shape;262;p2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65" name="Google Shape;265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8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268" name="Google Shape;268;p28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69" name="Google Shape;269;p2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8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74" name="Google Shape;274;p2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8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8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80" name="Google Shape;280;p2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8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85" name="Google Shape;285;p28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8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89" name="Google Shape;289;p28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8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8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95" name="Google Shape;295;p28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28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300" name="Google Shape;300;p28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2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304" name="Google Shape;304;p28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28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310" name="Google Shape;310;p28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8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8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28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315" name="Google Shape;315;p28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28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320" name="Google Shape;320;p28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2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324" name="Google Shape;324;p28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8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p28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329" name="Google Shape;329;p28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2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334" name="Google Shape;334;p28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28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340" name="Google Shape;340;p28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28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345" name="Google Shape;345;p28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8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28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49" name="Google Shape;349;p28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" name="Google Shape;353;p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54" name="Google Shape;354;p28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28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60" name="Google Shape;360;p28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28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65" name="Google Shape;365;p28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8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28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69" name="Google Shape;369;p28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28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75" name="Google Shape;375;p28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28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80" name="Google Shape;380;p28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28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85" name="Google Shape;385;p28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8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8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28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89" name="Google Shape;389;p28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8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8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8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3" name="Google Shape;393;p28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28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04" name="Google Shape;404;p31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05" name="Google Shape;405;p31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06" name="Google Shape;406;p31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07" name="Google Shape;4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0" name="Google Shape;410;p32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1" name="Google Shape;411;p3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12" name="Google Shape;4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16" name="Google Shape;416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" name="Google Shape;41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20" name="Google Shape;420;p34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34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2" name="Google Shape;42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25" name="Google Shape;4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8" name="Google Shape;428;p36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9" name="Google Shape;4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3" name="Google Shape;43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38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8" name="Google Shape;438;p38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39" name="Google Shape;439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43" name="Google Shape;4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7" name="Google Shape;447;p40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8" name="Google Shape;44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8" type="title">
  <p:cSld name="TITLE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8" name="Google Shape;458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9" name="Google Shape;45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2" name="Google Shape;46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3" name="Google Shape;463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4" name="Google Shape;464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8" name="Google Shape;46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9" name="Google Shape;46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2" name="Google Shape;47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3" name="Google Shape;47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4" name="Google Shape;47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7" name="Google Shape;4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4" name="Google Shape;4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8" name="Google Shape;488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9" name="Google Shape;489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0" name="Google Shape;49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6" name="Google Shape;496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7" name="Google Shape;49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00" name="Google Shape;400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1" name="Google Shape;40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4" name="Google Shape;45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2"/>
          <p:cNvSpPr/>
          <p:nvPr/>
        </p:nvSpPr>
        <p:spPr>
          <a:xfrm>
            <a:off x="-16075" y="0"/>
            <a:ext cx="4588200" cy="5143500"/>
          </a:xfrm>
          <a:prstGeom prst="rect">
            <a:avLst/>
          </a:prstGeom>
          <a:solidFill>
            <a:srgbClr val="1A7A7C"/>
          </a:solidFill>
          <a:ln cap="flat" cmpd="sng" w="9525">
            <a:solidFill>
              <a:srgbClr val="1A99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7A7C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/>
        </p:nvSpPr>
        <p:spPr>
          <a:xfrm>
            <a:off x="5671075" y="2976500"/>
            <a:ext cx="313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5" name="Google Shape;505;p54"/>
          <p:cNvSpPr txBox="1"/>
          <p:nvPr>
            <p:ph type="ctrTitle"/>
          </p:nvPr>
        </p:nvSpPr>
        <p:spPr>
          <a:xfrm>
            <a:off x="805800" y="1021075"/>
            <a:ext cx="52728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SPL-1 PROJECT PROPOSAL</a:t>
            </a:r>
            <a:endParaRPr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6" name="Google Shape;506;p54"/>
          <p:cNvSpPr txBox="1"/>
          <p:nvPr>
            <p:ph idx="1" type="subTitle"/>
          </p:nvPr>
        </p:nvSpPr>
        <p:spPr>
          <a:xfrm>
            <a:off x="729600" y="2439550"/>
            <a:ext cx="37878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 b="1"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Moshiur Rahman (190042101)</a:t>
            </a:r>
            <a:endParaRPr b="1"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Samin Yasar Islam (190042110)</a:t>
            </a:r>
            <a:endParaRPr b="1"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Arafat Kabir Khan (190042146</a:t>
            </a:r>
            <a:r>
              <a:rPr b="1"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sz="16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5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7A7C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3"/>
          <p:cNvSpPr txBox="1"/>
          <p:nvPr/>
        </p:nvSpPr>
        <p:spPr>
          <a:xfrm>
            <a:off x="562675" y="704400"/>
            <a:ext cx="262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Technologies</a:t>
            </a:r>
            <a:endParaRPr sz="3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92" name="Google Shape;592;p63"/>
          <p:cNvSpPr txBox="1"/>
          <p:nvPr/>
        </p:nvSpPr>
        <p:spPr>
          <a:xfrm>
            <a:off x="562675" y="1782788"/>
            <a:ext cx="577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will use the following tech stack to implement our project: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63"/>
          <p:cNvSpPr/>
          <p:nvPr/>
        </p:nvSpPr>
        <p:spPr>
          <a:xfrm>
            <a:off x="971875" y="2817400"/>
            <a:ext cx="2215800" cy="201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94" name="Google Shape;594;p63"/>
          <p:cNvSpPr/>
          <p:nvPr/>
        </p:nvSpPr>
        <p:spPr>
          <a:xfrm>
            <a:off x="3440925" y="2817400"/>
            <a:ext cx="2215800" cy="201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3"/>
          <p:cNvSpPr/>
          <p:nvPr/>
        </p:nvSpPr>
        <p:spPr>
          <a:xfrm>
            <a:off x="5909975" y="2817400"/>
            <a:ext cx="2215800" cy="201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3"/>
          <p:cNvSpPr txBox="1"/>
          <p:nvPr/>
        </p:nvSpPr>
        <p:spPr>
          <a:xfrm>
            <a:off x="1528375" y="241722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Client-side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63"/>
          <p:cNvSpPr txBox="1"/>
          <p:nvPr/>
        </p:nvSpPr>
        <p:spPr>
          <a:xfrm>
            <a:off x="4020600" y="241722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Server-side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63"/>
          <p:cNvSpPr txBox="1"/>
          <p:nvPr/>
        </p:nvSpPr>
        <p:spPr>
          <a:xfrm>
            <a:off x="6512825" y="241722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9" name="Google Shape;5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438" y="3132950"/>
            <a:ext cx="595833" cy="7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025" y="3130698"/>
            <a:ext cx="595825" cy="75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450" y="4102625"/>
            <a:ext cx="595825" cy="5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9850" y="3562298"/>
            <a:ext cx="1517935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7875" y="3288463"/>
            <a:ext cx="1040000" cy="10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2875" y="4091474"/>
            <a:ext cx="618125" cy="6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7A7C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4"/>
          <p:cNvSpPr txBox="1"/>
          <p:nvPr/>
        </p:nvSpPr>
        <p:spPr>
          <a:xfrm>
            <a:off x="1033850" y="2017650"/>
            <a:ext cx="668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Now we move on to the actual demo!</a:t>
            </a:r>
            <a:endParaRPr sz="3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611" name="Google Shape;611;p64"/>
          <p:cNvSpPr txBox="1"/>
          <p:nvPr/>
        </p:nvSpPr>
        <p:spPr>
          <a:xfrm>
            <a:off x="4204650" y="4647750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END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64"/>
          <p:cNvSpPr txBox="1"/>
          <p:nvPr>
            <p:ph idx="12" type="sldNum"/>
          </p:nvPr>
        </p:nvSpPr>
        <p:spPr>
          <a:xfrm>
            <a:off x="8506502" y="46818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12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/>
          <p:nvPr/>
        </p:nvSpPr>
        <p:spPr>
          <a:xfrm>
            <a:off x="-50" y="12"/>
            <a:ext cx="3429000" cy="5143500"/>
          </a:xfrm>
          <a:prstGeom prst="rect">
            <a:avLst/>
          </a:prstGeom>
          <a:solidFill>
            <a:srgbClr val="1A7A7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5"/>
          <p:cNvSpPr txBox="1"/>
          <p:nvPr/>
        </p:nvSpPr>
        <p:spPr>
          <a:xfrm>
            <a:off x="471545" y="555966"/>
            <a:ext cx="2957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easyTicket</a:t>
            </a:r>
            <a:endParaRPr i="0" sz="4400" u="none" cap="none" strike="noStrik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3657137" y="1837369"/>
            <a:ext cx="5184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sz="1500">
              <a:solidFill>
                <a:srgbClr val="3821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5"/>
          <p:cNvSpPr txBox="1"/>
          <p:nvPr/>
        </p:nvSpPr>
        <p:spPr>
          <a:xfrm>
            <a:off x="2132630" y="1864102"/>
            <a:ext cx="100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100"/>
          </a:p>
        </p:txBody>
      </p:sp>
      <p:sp>
        <p:nvSpPr>
          <p:cNvPr id="517" name="Google Shape;517;p55"/>
          <p:cNvSpPr txBox="1"/>
          <p:nvPr/>
        </p:nvSpPr>
        <p:spPr>
          <a:xfrm>
            <a:off x="2132630" y="2219397"/>
            <a:ext cx="100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55"/>
          <p:cNvSpPr txBox="1"/>
          <p:nvPr/>
        </p:nvSpPr>
        <p:spPr>
          <a:xfrm>
            <a:off x="2132630" y="2574692"/>
            <a:ext cx="100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5"/>
          <p:cNvSpPr txBox="1"/>
          <p:nvPr/>
        </p:nvSpPr>
        <p:spPr>
          <a:xfrm>
            <a:off x="2132630" y="2929988"/>
            <a:ext cx="100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5"/>
          <p:cNvSpPr txBox="1"/>
          <p:nvPr/>
        </p:nvSpPr>
        <p:spPr>
          <a:xfrm>
            <a:off x="2132630" y="3285283"/>
            <a:ext cx="1008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5"/>
          <p:cNvSpPr/>
          <p:nvPr/>
        </p:nvSpPr>
        <p:spPr>
          <a:xfrm>
            <a:off x="3657137" y="2190916"/>
            <a:ext cx="5184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1100"/>
          </a:p>
        </p:txBody>
      </p:sp>
      <p:sp>
        <p:nvSpPr>
          <p:cNvPr id="522" name="Google Shape;522;p55"/>
          <p:cNvSpPr/>
          <p:nvPr/>
        </p:nvSpPr>
        <p:spPr>
          <a:xfrm>
            <a:off x="3657137" y="2544462"/>
            <a:ext cx="5184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50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eatures</a:t>
            </a:r>
            <a:endParaRPr sz="1100"/>
          </a:p>
        </p:txBody>
      </p:sp>
      <p:sp>
        <p:nvSpPr>
          <p:cNvPr id="523" name="Google Shape;523;p55"/>
          <p:cNvSpPr/>
          <p:nvPr/>
        </p:nvSpPr>
        <p:spPr>
          <a:xfrm>
            <a:off x="3657137" y="2900050"/>
            <a:ext cx="5184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Technologies</a:t>
            </a:r>
            <a:endParaRPr sz="1100"/>
          </a:p>
        </p:txBody>
      </p:sp>
      <p:sp>
        <p:nvSpPr>
          <p:cNvPr id="524" name="Google Shape;524;p55"/>
          <p:cNvSpPr/>
          <p:nvPr/>
        </p:nvSpPr>
        <p:spPr>
          <a:xfrm>
            <a:off x="3657137" y="3257676"/>
            <a:ext cx="5184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sz="1100"/>
          </a:p>
        </p:txBody>
      </p:sp>
      <p:grpSp>
        <p:nvGrpSpPr>
          <p:cNvPr id="525" name="Google Shape;525;p55"/>
          <p:cNvGrpSpPr/>
          <p:nvPr/>
        </p:nvGrpSpPr>
        <p:grpSpPr>
          <a:xfrm>
            <a:off x="2573617" y="2190917"/>
            <a:ext cx="4644040" cy="1423680"/>
            <a:chOff x="3431704" y="2921223"/>
            <a:chExt cx="8357100" cy="1898240"/>
          </a:xfrm>
        </p:grpSpPr>
        <p:cxnSp>
          <p:nvCxnSpPr>
            <p:cNvPr id="526" name="Google Shape;526;p55"/>
            <p:cNvCxnSpPr/>
            <p:nvPr/>
          </p:nvCxnSpPr>
          <p:spPr>
            <a:xfrm>
              <a:off x="3431704" y="2921223"/>
              <a:ext cx="8357100" cy="0"/>
            </a:xfrm>
            <a:prstGeom prst="straightConnector1">
              <a:avLst/>
            </a:prstGeom>
            <a:noFill/>
            <a:ln cap="flat" cmpd="sng" w="19050">
              <a:solidFill>
                <a:srgbClr val="A5A5A5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7" name="Google Shape;527;p55"/>
            <p:cNvCxnSpPr/>
            <p:nvPr/>
          </p:nvCxnSpPr>
          <p:spPr>
            <a:xfrm>
              <a:off x="3431704" y="3395783"/>
              <a:ext cx="8357100" cy="0"/>
            </a:xfrm>
            <a:prstGeom prst="straightConnector1">
              <a:avLst/>
            </a:prstGeom>
            <a:noFill/>
            <a:ln cap="flat" cmpd="sng" w="19050">
              <a:solidFill>
                <a:srgbClr val="A5A5A5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8" name="Google Shape;528;p55"/>
            <p:cNvCxnSpPr/>
            <p:nvPr/>
          </p:nvCxnSpPr>
          <p:spPr>
            <a:xfrm>
              <a:off x="3431704" y="3870343"/>
              <a:ext cx="8357100" cy="0"/>
            </a:xfrm>
            <a:prstGeom prst="straightConnector1">
              <a:avLst/>
            </a:prstGeom>
            <a:noFill/>
            <a:ln cap="flat" cmpd="sng" w="19050">
              <a:solidFill>
                <a:srgbClr val="A5A5A5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9" name="Google Shape;529;p55"/>
            <p:cNvCxnSpPr/>
            <p:nvPr/>
          </p:nvCxnSpPr>
          <p:spPr>
            <a:xfrm>
              <a:off x="3431704" y="4344903"/>
              <a:ext cx="8357100" cy="0"/>
            </a:xfrm>
            <a:prstGeom prst="straightConnector1">
              <a:avLst/>
            </a:prstGeom>
            <a:noFill/>
            <a:ln cap="flat" cmpd="sng" w="19050">
              <a:solidFill>
                <a:srgbClr val="A5A5A5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0" name="Google Shape;530;p55"/>
            <p:cNvCxnSpPr/>
            <p:nvPr/>
          </p:nvCxnSpPr>
          <p:spPr>
            <a:xfrm>
              <a:off x="3431704" y="4819463"/>
              <a:ext cx="8357100" cy="0"/>
            </a:xfrm>
            <a:prstGeom prst="straightConnector1">
              <a:avLst/>
            </a:prstGeom>
            <a:noFill/>
            <a:ln cap="flat" cmpd="sng" w="19050">
              <a:solidFill>
                <a:srgbClr val="A5A5A5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531" name="Google Shape;53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7A7C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6"/>
          <p:cNvSpPr txBox="1"/>
          <p:nvPr>
            <p:ph type="title"/>
          </p:nvPr>
        </p:nvSpPr>
        <p:spPr>
          <a:xfrm>
            <a:off x="-1325875" y="60590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Project Overview</a:t>
            </a:r>
            <a:endParaRPr sz="3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37" name="Google Shape;537;p56"/>
          <p:cNvSpPr txBox="1"/>
          <p:nvPr/>
        </p:nvSpPr>
        <p:spPr>
          <a:xfrm>
            <a:off x="1500300" y="2295125"/>
            <a:ext cx="614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Online ticket booking app for bus travel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can view and book available tickets in preferable routes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Solves the problems of physical ticket booking process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Caters to travelers, company admins and bus supervisors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56"/>
          <p:cNvSpPr txBox="1"/>
          <p:nvPr/>
        </p:nvSpPr>
        <p:spPr>
          <a:xfrm>
            <a:off x="6659350" y="1101800"/>
            <a:ext cx="148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easyTicket</a:t>
            </a:r>
            <a:endParaRPr sz="23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9" name="Google Shape;53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 sz="3000"/>
          </a:p>
        </p:txBody>
      </p:sp>
      <p:sp>
        <p:nvSpPr>
          <p:cNvPr id="545" name="Google Shape;545;p57"/>
          <p:cNvSpPr txBox="1"/>
          <p:nvPr>
            <p:ph idx="2" type="body"/>
          </p:nvPr>
        </p:nvSpPr>
        <p:spPr>
          <a:xfrm>
            <a:off x="4893175" y="1318650"/>
            <a:ext cx="39699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problems of traditional ticket booking method:</a:t>
            </a:r>
            <a:endParaRPr b="1" sz="16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Need to be </a:t>
            </a:r>
            <a:r>
              <a:rPr lang="en" sz="1500">
                <a:solidFill>
                  <a:srgbClr val="000000"/>
                </a:solidFill>
              </a:rPr>
              <a:t>physically</a:t>
            </a:r>
            <a:r>
              <a:rPr lang="en" sz="1500">
                <a:solidFill>
                  <a:srgbClr val="000000"/>
                </a:solidFill>
              </a:rPr>
              <a:t> present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Difficult to know about the availability of tickets beforehand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Concerns regarding payment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Ticket buying process is time consuming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7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Features</a:t>
            </a:r>
            <a:endParaRPr sz="3000"/>
          </a:p>
        </p:txBody>
      </p:sp>
      <p:sp>
        <p:nvSpPr>
          <p:cNvPr id="552" name="Google Shape;552;p58"/>
          <p:cNvSpPr txBox="1"/>
          <p:nvPr>
            <p:ph idx="2" type="body"/>
          </p:nvPr>
        </p:nvSpPr>
        <p:spPr>
          <a:xfrm>
            <a:off x="5024150" y="1524000"/>
            <a:ext cx="35481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What our project aims to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chemeClr val="dk1"/>
                </a:solidFill>
              </a:rPr>
              <a:t>provide:</a:t>
            </a:r>
            <a:endParaRPr/>
          </a:p>
          <a:p>
            <a:pPr indent="-3238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Every aspect of ticket booking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Made for </a:t>
            </a:r>
            <a:r>
              <a:rPr lang="en" sz="1500">
                <a:solidFill>
                  <a:srgbClr val="000000"/>
                </a:solidFill>
              </a:rPr>
              <a:t>three types of</a:t>
            </a:r>
            <a:r>
              <a:rPr lang="en" sz="1500">
                <a:solidFill>
                  <a:srgbClr val="000000"/>
                </a:solidFill>
              </a:rPr>
              <a:t> users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553" name="Google Shape;553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9"/>
          <p:cNvSpPr/>
          <p:nvPr/>
        </p:nvSpPr>
        <p:spPr>
          <a:xfrm rot="10592382">
            <a:off x="831799" y="12272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9"/>
          <p:cNvSpPr/>
          <p:nvPr/>
        </p:nvSpPr>
        <p:spPr>
          <a:xfrm rot="152705">
            <a:off x="831865" y="1227328"/>
            <a:ext cx="2688852" cy="2688852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9"/>
          <p:cNvSpPr txBox="1"/>
          <p:nvPr>
            <p:ph idx="4294967295" type="body"/>
          </p:nvPr>
        </p:nvSpPr>
        <p:spPr>
          <a:xfrm>
            <a:off x="1356850" y="1899588"/>
            <a:ext cx="16389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Make a Trip!</a:t>
            </a:r>
            <a:endParaRPr sz="24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1" name="Google Shape;561;p59"/>
          <p:cNvSpPr txBox="1"/>
          <p:nvPr/>
        </p:nvSpPr>
        <p:spPr>
          <a:xfrm>
            <a:off x="5119525" y="1696500"/>
            <a:ext cx="38037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Client user features </a:t>
            </a:r>
            <a:r>
              <a:rPr b="1" lang="en" sz="16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include: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Search route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Book ticket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View seating and travel details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Reschedule/Cancel Booking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View travel history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0"/>
          <p:cNvSpPr txBox="1"/>
          <p:nvPr/>
        </p:nvSpPr>
        <p:spPr>
          <a:xfrm>
            <a:off x="604975" y="1390125"/>
            <a:ext cx="184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Admin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8" name="Google Shape;568;p60"/>
          <p:cNvSpPr/>
          <p:nvPr/>
        </p:nvSpPr>
        <p:spPr>
          <a:xfrm>
            <a:off x="793650" y="1185425"/>
            <a:ext cx="793500" cy="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0"/>
          <p:cNvSpPr txBox="1"/>
          <p:nvPr/>
        </p:nvSpPr>
        <p:spPr>
          <a:xfrm>
            <a:off x="4925075" y="1744125"/>
            <a:ext cx="3862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7A7C"/>
                </a:solidFill>
                <a:latin typeface="Lato"/>
                <a:ea typeface="Lato"/>
                <a:cs typeface="Lato"/>
                <a:sym typeface="Lato"/>
              </a:rPr>
              <a:t>Admin user features include:</a:t>
            </a:r>
            <a:endParaRPr b="1" sz="1500">
              <a:solidFill>
                <a:srgbClr val="1A7A7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A7A7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Adding bus, supervisor and/or      routes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emoving bus, supervisor and/or routes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Cancel Bus for specific day(s)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 txBox="1"/>
          <p:nvPr/>
        </p:nvSpPr>
        <p:spPr>
          <a:xfrm>
            <a:off x="592700" y="1426525"/>
            <a:ext cx="330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Other Key Features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6" name="Google Shape;576;p61"/>
          <p:cNvSpPr txBox="1"/>
          <p:nvPr/>
        </p:nvSpPr>
        <p:spPr>
          <a:xfrm>
            <a:off x="4816200" y="1678950"/>
            <a:ext cx="4066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7A7C"/>
                </a:solidFill>
                <a:latin typeface="Lato"/>
                <a:ea typeface="Lato"/>
                <a:cs typeface="Lato"/>
                <a:sym typeface="Lato"/>
              </a:rPr>
              <a:t>Supervisor user features include:</a:t>
            </a:r>
            <a:endParaRPr b="1" sz="1500">
              <a:solidFill>
                <a:srgbClr val="1A7A7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A7A7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See own bus details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See passenger details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A7A7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7A7C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endParaRPr b="1" sz="1500">
              <a:solidFill>
                <a:srgbClr val="1A7A7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A7A7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Option to print ticket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1"/>
          <p:cNvSpPr/>
          <p:nvPr/>
        </p:nvSpPr>
        <p:spPr>
          <a:xfrm>
            <a:off x="793650" y="1185425"/>
            <a:ext cx="793500" cy="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"/>
          <p:cNvSpPr txBox="1"/>
          <p:nvPr/>
        </p:nvSpPr>
        <p:spPr>
          <a:xfrm>
            <a:off x="592700" y="1426525"/>
            <a:ext cx="330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Optional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4" name="Google Shape;584;p62"/>
          <p:cNvSpPr txBox="1"/>
          <p:nvPr/>
        </p:nvSpPr>
        <p:spPr>
          <a:xfrm>
            <a:off x="4771100" y="1519500"/>
            <a:ext cx="4442400" cy="1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b="1" lang="en" sz="1600">
                <a:solidFill>
                  <a:srgbClr val="1A9988"/>
                </a:solidFill>
                <a:latin typeface="Lato"/>
                <a:ea typeface="Lato"/>
                <a:cs typeface="Lato"/>
                <a:sym typeface="Lato"/>
              </a:rPr>
              <a:t>be implemented if time permits: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Avail promo codes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SMS and/or Email notifications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Increase application scope to other transportation media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Register using Google/Social Media Account</a:t>
            </a:r>
            <a:endParaRPr/>
          </a:p>
        </p:txBody>
      </p:sp>
      <p:sp>
        <p:nvSpPr>
          <p:cNvPr id="585" name="Google Shape;585;p62"/>
          <p:cNvSpPr/>
          <p:nvPr/>
        </p:nvSpPr>
        <p:spPr>
          <a:xfrm>
            <a:off x="793650" y="1185425"/>
            <a:ext cx="793500" cy="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